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62" r:id="rId3"/>
    <p:sldId id="266" r:id="rId4"/>
    <p:sldId id="257" r:id="rId5"/>
    <p:sldId id="267" r:id="rId6"/>
    <p:sldId id="269" r:id="rId7"/>
    <p:sldId id="270" r:id="rId8"/>
    <p:sldId id="271" r:id="rId9"/>
    <p:sldId id="272" r:id="rId10"/>
    <p:sldId id="258" r:id="rId11"/>
    <p:sldId id="275" r:id="rId12"/>
    <p:sldId id="274" r:id="rId13"/>
    <p:sldId id="263" r:id="rId14"/>
    <p:sldId id="259" r:id="rId15"/>
    <p:sldId id="264" r:id="rId16"/>
    <p:sldId id="265" r:id="rId17"/>
    <p:sldId id="268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FS065\Local%20Settings\Temp\notes6030C8\school%20study%20chart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S065\Local%20Settings\Temp\notes6030C8\school%20study%20chart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S065\Local%20Settings\Temp\notes6030C8\school%20study%20charts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FS065\Local%20Settings\Temp\notes6030C8\school%20study%20charts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FS065\Local%20Settings\Temp\notes6030C8\school%20study%20chart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3200" b="1" dirty="0"/>
              <a:t>Indebtedness to Archdiocese</a:t>
            </a:r>
          </a:p>
        </c:rich>
      </c:tx>
      <c:layout>
        <c:manualLayout>
          <c:xMode val="edge"/>
          <c:yMode val="edge"/>
          <c:x val="0.18150203477617483"/>
          <c:y val="2.827623708537252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8867924528301888"/>
          <c:y val="0.13485589994562261"/>
          <c:w val="0.52497225305216422"/>
          <c:h val="0.77161500815660744"/>
        </c:manualLayout>
      </c:layout>
      <c:pieChart>
        <c:varyColors val="1"/>
        <c:ser>
          <c:idx val="0"/>
          <c:order val="0"/>
          <c:spPr>
            <a:solidFill>
              <a:srgbClr val="63AAFE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DD2D32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Sheet1!$A$11:$A$12</c:f>
              <c:strCache>
                <c:ptCount val="2"/>
                <c:pt idx="0">
                  <c:v>Child Care:</c:v>
                </c:pt>
                <c:pt idx="1">
                  <c:v>Parish</c:v>
                </c:pt>
              </c:strCache>
            </c:strRef>
          </c:cat>
          <c:val>
            <c:numRef>
              <c:f>Sheet1!$B$11:$B$12</c:f>
              <c:numCache>
                <c:formatCode>#,##0</c:formatCode>
                <c:ptCount val="2"/>
                <c:pt idx="0">
                  <c:v>1250000</c:v>
                </c:pt>
                <c:pt idx="1">
                  <c:v>675000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86274509803921628"/>
          <c:y val="0.5073409461663948"/>
          <c:w val="0.13170551239363668"/>
          <c:h val="0.137030995106036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3200" dirty="0"/>
              <a:t>Program income</a:t>
            </a:r>
          </a:p>
        </c:rich>
      </c:tx>
      <c:layout>
        <c:manualLayout>
          <c:xMode val="edge"/>
          <c:yMode val="edge"/>
          <c:x val="0.32852386237513903"/>
          <c:y val="2.610114192495924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8201997780244225"/>
          <c:y val="0.15823817292006553"/>
          <c:w val="0.52497225305216422"/>
          <c:h val="0.77161500815660788"/>
        </c:manualLayout>
      </c:layout>
      <c:pieChart>
        <c:varyColors val="1"/>
        <c:ser>
          <c:idx val="0"/>
          <c:order val="0"/>
          <c:spPr>
            <a:solidFill>
              <a:srgbClr val="63AAFE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DD2D32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58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4EE257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711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Sheet1!$B$26:$B$30</c:f>
              <c:strCache>
                <c:ptCount val="5"/>
                <c:pt idx="0">
                  <c:v>Parish </c:v>
                </c:pt>
                <c:pt idx="1">
                  <c:v>School</c:v>
                </c:pt>
                <c:pt idx="2">
                  <c:v>Child Care</c:v>
                </c:pt>
                <c:pt idx="3">
                  <c:v>KLT</c:v>
                </c:pt>
                <c:pt idx="4">
                  <c:v>Food Service</c:v>
                </c:pt>
              </c:strCache>
            </c:strRef>
          </c:cat>
          <c:val>
            <c:numRef>
              <c:f>Sheet1!$C$26:$C$30</c:f>
              <c:numCache>
                <c:formatCode>General</c:formatCode>
                <c:ptCount val="5"/>
                <c:pt idx="0">
                  <c:v>648450</c:v>
                </c:pt>
                <c:pt idx="1">
                  <c:v>866800</c:v>
                </c:pt>
                <c:pt idx="2">
                  <c:v>188448</c:v>
                </c:pt>
                <c:pt idx="3">
                  <c:v>186360</c:v>
                </c:pt>
                <c:pt idx="4">
                  <c:v>132700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84276729559748464"/>
          <c:y val="0.45840130505709631"/>
          <c:w val="0.15279319274879782"/>
          <c:h val="0.29907558455682437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3200" dirty="0"/>
              <a:t>Program expenses</a:t>
            </a:r>
          </a:p>
        </c:rich>
      </c:tx>
      <c:layout>
        <c:manualLayout>
          <c:xMode val="edge"/>
          <c:yMode val="edge"/>
          <c:x val="0.28745837957824677"/>
          <c:y val="1.7400761283306157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8201997780244225"/>
          <c:y val="0.15823817292006553"/>
          <c:w val="0.52497225305216422"/>
          <c:h val="0.77161500815660788"/>
        </c:manualLayout>
      </c:layout>
      <c:pieChart>
        <c:varyColors val="1"/>
        <c:ser>
          <c:idx val="0"/>
          <c:order val="0"/>
          <c:spPr>
            <a:solidFill>
              <a:srgbClr val="63AAFE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DD2D32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58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4EE257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711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Sheet1!$B$35:$B$39</c:f>
              <c:strCache>
                <c:ptCount val="5"/>
                <c:pt idx="0">
                  <c:v>Parish</c:v>
                </c:pt>
                <c:pt idx="1">
                  <c:v>School</c:v>
                </c:pt>
                <c:pt idx="2">
                  <c:v>Child Care</c:v>
                </c:pt>
                <c:pt idx="3">
                  <c:v>KLT</c:v>
                </c:pt>
                <c:pt idx="4">
                  <c:v>Food Service</c:v>
                </c:pt>
              </c:strCache>
            </c:strRef>
          </c:cat>
          <c:val>
            <c:numRef>
              <c:f>Sheet1!$C$35:$C$39</c:f>
              <c:numCache>
                <c:formatCode>General</c:formatCode>
                <c:ptCount val="5"/>
                <c:pt idx="0">
                  <c:v>743050</c:v>
                </c:pt>
                <c:pt idx="1">
                  <c:v>753477</c:v>
                </c:pt>
                <c:pt idx="2">
                  <c:v>229286</c:v>
                </c:pt>
                <c:pt idx="3">
                  <c:v>163610</c:v>
                </c:pt>
                <c:pt idx="4">
                  <c:v>133508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87236403995560452"/>
          <c:y val="0.39532354540511172"/>
          <c:w val="0.1231964483906771"/>
          <c:h val="0.3534529635671565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3200" dirty="0"/>
              <a:t>Use of parish env-plate income</a:t>
            </a:r>
          </a:p>
        </c:rich>
      </c:tx>
      <c:layout>
        <c:manualLayout>
          <c:xMode val="edge"/>
          <c:yMode val="edge"/>
          <c:x val="0.14320384757676674"/>
          <c:y val="3.915171288743882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5538290788013348"/>
          <c:y val="0.15660685154975529"/>
          <c:w val="0.52497225305216422"/>
          <c:h val="0.77161500815660788"/>
        </c:manualLayout>
      </c:layout>
      <c:pieChart>
        <c:varyColors val="1"/>
        <c:ser>
          <c:idx val="0"/>
          <c:order val="0"/>
          <c:spPr>
            <a:solidFill>
              <a:srgbClr val="63AAFE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DD2D32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Sheet1!$A$16:$A$17</c:f>
              <c:strCache>
                <c:ptCount val="2"/>
                <c:pt idx="0">
                  <c:v>contribution to school</c:v>
                </c:pt>
                <c:pt idx="1">
                  <c:v>used by parish</c:v>
                </c:pt>
              </c:strCache>
            </c:strRef>
          </c:cat>
          <c:val>
            <c:numRef>
              <c:f>Sheet1!$B$16:$B$17</c:f>
              <c:numCache>
                <c:formatCode>0.00%</c:formatCode>
                <c:ptCount val="2"/>
                <c:pt idx="0">
                  <c:v>0.47200000000000031</c:v>
                </c:pt>
                <c:pt idx="1">
                  <c:v>0.52800000000000002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77136514983351834"/>
          <c:y val="0.5073409461663948"/>
          <c:w val="0.20384757676655568"/>
          <c:h val="0.13268080478520936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3200" dirty="0"/>
              <a:t>Use of all parish income</a:t>
            </a:r>
          </a:p>
        </c:rich>
      </c:tx>
      <c:layout>
        <c:manualLayout>
          <c:xMode val="edge"/>
          <c:yMode val="edge"/>
          <c:x val="0.22493525712171672"/>
          <c:y val="2.8276237085372517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5538290788013348"/>
          <c:y val="0.15660685154975529"/>
          <c:w val="0.52497225305216422"/>
          <c:h val="0.77161500815660788"/>
        </c:manualLayout>
      </c:layout>
      <c:pieChart>
        <c:varyColors val="1"/>
        <c:ser>
          <c:idx val="0"/>
          <c:order val="0"/>
          <c:spPr>
            <a:solidFill>
              <a:srgbClr val="63AAFE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DD2D32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Sheet1!$A$22:$A$23</c:f>
              <c:strCache>
                <c:ptCount val="2"/>
                <c:pt idx="0">
                  <c:v>contribution to school</c:v>
                </c:pt>
                <c:pt idx="1">
                  <c:v>used by parish</c:v>
                </c:pt>
              </c:strCache>
            </c:strRef>
          </c:cat>
          <c:val>
            <c:numRef>
              <c:f>Sheet1!$B$22:$B$23</c:f>
              <c:numCache>
                <c:formatCode>0.00%</c:formatCode>
                <c:ptCount val="2"/>
                <c:pt idx="0">
                  <c:v>0.35400000000000031</c:v>
                </c:pt>
                <c:pt idx="1">
                  <c:v>0.64600000000000091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76248612652608261"/>
          <c:y val="0.5073409461663948"/>
          <c:w val="0.23196448390677046"/>
          <c:h val="0.13268080478520936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zero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0.05605</cdr:x>
      <cdr:y>0.84339</cdr:y>
    </cdr:from>
    <cdr:to>
      <cdr:x>0.1626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1013" y="528161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0.02941</cdr:x>
      <cdr:y>0.04323</cdr:y>
    </cdr:from>
    <cdr:to>
      <cdr:x>0.13596</cdr:x>
      <cdr:y>0.19984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2413" y="25241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0.05605</cdr:x>
      <cdr:y>0.84339</cdr:y>
    </cdr:from>
    <cdr:to>
      <cdr:x>0.1626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1013" y="535781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0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A8547-7AEF-4045-AA94-ED8B43E5CAEA}" type="datetimeFigureOut">
              <a:rPr lang="en-US" smtClean="0"/>
              <a:pPr/>
              <a:t>12/05/2010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5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03F25-0C51-46D0-B881-03F029787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8E8E3-4ACE-4F36-A469-390951E597AD}" type="datetimeFigureOut">
              <a:rPr lang="en-US" smtClean="0"/>
              <a:pPr/>
              <a:t>12/05/2010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0D7EB-0297-4453-B2E5-B36C2BF570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927225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/>
              <a:t>ST. MATTHEW’S VIABILITY AND SUSTAINABILITY PLAN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2768212"/>
            <a:ext cx="1965699" cy="306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SCHOOL PROGRAMS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752600"/>
            <a:ext cx="80772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SCHOOL CONSISTS OF PROGRAMS ENCOMPASSING SCHOOL,</a:t>
            </a:r>
          </a:p>
          <a:p>
            <a:r>
              <a:rPr lang="en-US" sz="2400" b="1" smtClean="0"/>
              <a:t>RELIGIOUS </a:t>
            </a:r>
            <a:r>
              <a:rPr lang="en-US" sz="2400" b="1" dirty="0" smtClean="0"/>
              <a:t>EDUCATION, DAYCARE AND KLT (Kids Learning Together - Before and After Childcare)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School enrollment at 182 students.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</a:t>
            </a:r>
            <a:r>
              <a:rPr lang="en-US" sz="2400" dirty="0" smtClean="0"/>
              <a:t>70 students </a:t>
            </a:r>
            <a:r>
              <a:rPr lang="en-US" sz="2400" dirty="0" smtClean="0"/>
              <a:t>in Religious education classes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Daycare at 20 full time equivalent students.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KLT serves 46 children before and after school and in the summer.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82296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STUDENT STATISTICS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Enrollment has increased by 37% over the past 3 years.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smtClean="0"/>
              <a:t>90</a:t>
            </a:r>
            <a:r>
              <a:rPr lang="en-US" sz="2400" dirty="0" smtClean="0"/>
              <a:t>% of students have subsidized tuition. 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62% receive free or reduced lunch.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40 students are children of alumni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We have the highest English language learning population</a:t>
            </a:r>
          </a:p>
          <a:p>
            <a:r>
              <a:rPr lang="en-US" sz="2400" dirty="0" smtClean="0"/>
              <a:t>   in Catholic schools in St. Paul.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80010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sz="3200" b="1" dirty="0" smtClean="0"/>
              <a:t>St. Matthew’s is a community school providing a rich Catholic based curriculum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Our demographics support that we serve diverse students beyond the geographical zip code 55107 with the majority of children from inner-city boundaries.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Nurturing and supportive environment for all children and families who desire a Catholic education.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Accept children and families with difficult financial or family challenges in a non-judgmental environment.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14400"/>
            <a:ext cx="81534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ARCHDIOCESAN CRITERIA FOR LONG TERM VIABILITY OF SCHOOLS IN THE ARCHDIOCESE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Catholic Identity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Academic Programming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Community Outreach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Financial Management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8153400" cy="750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HOW ST. MATTHEW’S MEETS THE 4 CRITERIA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Catholic Identity</a:t>
            </a:r>
          </a:p>
          <a:p>
            <a:r>
              <a:rPr lang="en-US" sz="2000" dirty="0" smtClean="0"/>
              <a:t>      Teachers Integrate teachings of the Catholic Church </a:t>
            </a:r>
          </a:p>
          <a:p>
            <a:r>
              <a:rPr lang="en-US" sz="2000" dirty="0" smtClean="0"/>
              <a:t>       in a variety of ways</a:t>
            </a:r>
          </a:p>
          <a:p>
            <a:r>
              <a:rPr lang="en-US" sz="2000" dirty="0" smtClean="0"/>
              <a:t>       Service projects – A visible expression of God’s love</a:t>
            </a:r>
          </a:p>
          <a:p>
            <a:r>
              <a:rPr lang="en-US" sz="2000" dirty="0" smtClean="0"/>
              <a:t>       Sacramental preparation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Academic Programming</a:t>
            </a:r>
          </a:p>
          <a:p>
            <a:r>
              <a:rPr lang="en-US" sz="2000" dirty="0" smtClean="0"/>
              <a:t>      Highly qualified staff</a:t>
            </a:r>
          </a:p>
          <a:p>
            <a:r>
              <a:rPr lang="en-US" sz="2000" dirty="0" smtClean="0"/>
              <a:t>      Foundation of excellence</a:t>
            </a:r>
          </a:p>
          <a:p>
            <a:r>
              <a:rPr lang="en-US" sz="2000" dirty="0" smtClean="0"/>
              <a:t>       Alumni Successes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Community Outreach</a:t>
            </a:r>
          </a:p>
          <a:p>
            <a:r>
              <a:rPr lang="en-US" sz="2000" dirty="0" smtClean="0"/>
              <a:t>      Development</a:t>
            </a:r>
          </a:p>
          <a:p>
            <a:r>
              <a:rPr lang="en-US" sz="2000" dirty="0" smtClean="0"/>
              <a:t>      Endowment</a:t>
            </a:r>
          </a:p>
          <a:p>
            <a:r>
              <a:rPr lang="en-US" sz="2000" dirty="0" smtClean="0"/>
              <a:t>       Alumni and Friends</a:t>
            </a:r>
          </a:p>
          <a:p>
            <a:r>
              <a:rPr lang="en-US" sz="2000" dirty="0" smtClean="0"/>
              <a:t>       Other grants and commitments</a:t>
            </a:r>
          </a:p>
          <a:p>
            <a:r>
              <a:rPr lang="en-US" sz="2000" dirty="0" smtClean="0"/>
              <a:t>   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Financial Management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838200"/>
            <a:ext cx="890760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DOING THINGS IN A NEW WAY – </a:t>
            </a:r>
          </a:p>
          <a:p>
            <a:r>
              <a:rPr lang="en-US" sz="4400" b="1" dirty="0" smtClean="0"/>
              <a:t>WE ASK FOR YOUR INPUT</a:t>
            </a:r>
          </a:p>
          <a:p>
            <a:endParaRPr lang="en-US" dirty="0" smtClean="0"/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sz="2400" dirty="0" smtClean="0"/>
              <a:t>What could/should change in the next 12 to 18 months?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/>
            <a:endParaRPr lang="en-US" sz="2400" dirty="0" smtClean="0"/>
          </a:p>
          <a:p>
            <a:pPr marL="342900" indent="-342900">
              <a:buAutoNum type="arabicPeriod" startAt="2"/>
            </a:pPr>
            <a:r>
              <a:rPr lang="en-US" sz="2400" dirty="0" smtClean="0"/>
              <a:t>What will Catholic education for West Side children/families</a:t>
            </a:r>
          </a:p>
          <a:p>
            <a:pPr marL="342900" indent="-342900"/>
            <a:r>
              <a:rPr lang="en-US" sz="2400" dirty="0" smtClean="0"/>
              <a:t> look like in 2015?</a:t>
            </a:r>
          </a:p>
          <a:p>
            <a:pPr marL="342900" indent="-342900"/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83820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NEXT STEPS IN PLANNING PROCESS: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Incorporate tonight’s feedback for review and inclusion</a:t>
            </a:r>
          </a:p>
          <a:p>
            <a:r>
              <a:rPr lang="en-US" sz="2400" dirty="0" smtClean="0"/>
              <a:t>   in report to Review Committee of the Archdiocese.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Meeting with Catholic Finance Corporation to review financial</a:t>
            </a:r>
          </a:p>
          <a:p>
            <a:r>
              <a:rPr lang="en-US" sz="2400" dirty="0" smtClean="0"/>
              <a:t>   reports.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Task Force develops and presents report to the Review Committee mid-December.</a:t>
            </a:r>
          </a:p>
          <a:p>
            <a:r>
              <a:rPr lang="en-US" sz="2400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Archbishop accepts or denies the task force recommendation.</a:t>
            </a:r>
          </a:p>
          <a:p>
            <a:r>
              <a:rPr lang="en-US" sz="24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Parish and schools informed of the final decision in January.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762000"/>
            <a:ext cx="7772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GOD, WHOSE PURPOSE IS TO KINDLE</a:t>
            </a:r>
          </a:p>
          <a:p>
            <a:r>
              <a:rPr lang="en-US" dirty="0" smtClean="0"/>
              <a:t> </a:t>
            </a:r>
          </a:p>
          <a:p>
            <a:r>
              <a:rPr lang="en-US" sz="2000" dirty="0" smtClean="0"/>
              <a:t>God, whose purpose is to kindle: Now ignite us with your fire;</a:t>
            </a:r>
          </a:p>
          <a:p>
            <a:r>
              <a:rPr lang="en-US" sz="2000" dirty="0" smtClean="0"/>
              <a:t>While the earth awaits your burning, with your passion us inspire.</a:t>
            </a:r>
          </a:p>
          <a:p>
            <a:r>
              <a:rPr lang="en-US" sz="2000" dirty="0" smtClean="0"/>
              <a:t>Overcome our sinful calmness, stir us with your saving name;</a:t>
            </a:r>
          </a:p>
          <a:p>
            <a:r>
              <a:rPr lang="en-US" sz="2000" dirty="0" smtClean="0"/>
              <a:t>Baptize with your fiery spirit, crown our lives with tongues of flame.</a:t>
            </a:r>
          </a:p>
          <a:p>
            <a:r>
              <a:rPr lang="en-US" sz="2000" dirty="0" smtClean="0"/>
              <a:t> </a:t>
            </a:r>
          </a:p>
          <a:p>
            <a:r>
              <a:rPr lang="en-US" sz="2000" dirty="0" smtClean="0"/>
              <a:t>God, who in your holy gospel wills that all should truly live,</a:t>
            </a:r>
          </a:p>
          <a:p>
            <a:r>
              <a:rPr lang="en-US" sz="2000" dirty="0" smtClean="0"/>
              <a:t>Make us sense our share of failure, our tranquility forgive.</a:t>
            </a:r>
          </a:p>
          <a:p>
            <a:r>
              <a:rPr lang="en-US" sz="2000" dirty="0" smtClean="0"/>
              <a:t>Teach us courage as we struggle in all liberating strife;</a:t>
            </a:r>
          </a:p>
          <a:p>
            <a:r>
              <a:rPr lang="en-US" sz="2000" dirty="0" smtClean="0"/>
              <a:t>Lift the smallness of our vision by your own abundant life.</a:t>
            </a:r>
          </a:p>
          <a:p>
            <a:r>
              <a:rPr lang="en-US" sz="2000" dirty="0" smtClean="0"/>
              <a:t> </a:t>
            </a:r>
          </a:p>
          <a:p>
            <a:r>
              <a:rPr lang="en-US" sz="2000" dirty="0" smtClean="0"/>
              <a:t>God, who still a sword delivers rather than a placid peace</a:t>
            </a:r>
          </a:p>
          <a:p>
            <a:r>
              <a:rPr lang="en-US" sz="2000" dirty="0" smtClean="0"/>
              <a:t>With your sharpened word disturb us, from complacency release!</a:t>
            </a:r>
          </a:p>
          <a:p>
            <a:r>
              <a:rPr lang="en-US" sz="2000" dirty="0" smtClean="0"/>
              <a:t>Save us now from satisfaction, when we privately are free,</a:t>
            </a:r>
          </a:p>
          <a:p>
            <a:r>
              <a:rPr lang="en-US" sz="2000" dirty="0" smtClean="0"/>
              <a:t>Yet are undisturbed in spirit by our neighbor’s misery.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3058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PURPOSE OF TONIGHT’S MEETING: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To provide the findings of the St. Matthew’s Task Force and to solicit your feedback in preparation for a final report to the Archdiocese.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This meeting is to inform the parish of  our financial status and the need to develop strategies to repay the archdiocesan assessment.</a:t>
            </a:r>
          </a:p>
          <a:p>
            <a:r>
              <a:rPr lang="en-US" sz="2400" dirty="0" smtClean="0"/>
              <a:t>     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There will be very little discussion on the recommendation of clustering with our neighboring parishes.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77724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4400" b="1" dirty="0" smtClean="0"/>
              <a:t>TASK FORCE MEMBERS:</a:t>
            </a:r>
          </a:p>
          <a:p>
            <a:endParaRPr lang="en-US" dirty="0" smtClean="0"/>
          </a:p>
          <a:p>
            <a:r>
              <a:rPr lang="en-US" sz="2400" dirty="0" smtClean="0"/>
              <a:t>Catalina Adamez-Smith         		Tim Nowak</a:t>
            </a:r>
          </a:p>
          <a:p>
            <a:r>
              <a:rPr lang="en-US" sz="2400" dirty="0" smtClean="0"/>
              <a:t>Judy Brown				 Joyce Osborne</a:t>
            </a:r>
          </a:p>
          <a:p>
            <a:r>
              <a:rPr lang="en-US" sz="2400" dirty="0" smtClean="0"/>
              <a:t>John Finnegan				Denise Quinlan</a:t>
            </a:r>
          </a:p>
          <a:p>
            <a:r>
              <a:rPr lang="en-US" sz="2400" dirty="0" smtClean="0"/>
              <a:t>Kathy Goldenstein			Maia Sierra</a:t>
            </a:r>
          </a:p>
          <a:p>
            <a:r>
              <a:rPr lang="en-US" sz="2400" dirty="0" smtClean="0"/>
              <a:t>Dawn Karas				Tom Smith</a:t>
            </a:r>
          </a:p>
          <a:p>
            <a:r>
              <a:rPr lang="en-US" sz="2400" dirty="0" smtClean="0"/>
              <a:t>Eileen McMahon			Karen Thompson</a:t>
            </a:r>
          </a:p>
          <a:p>
            <a:r>
              <a:rPr lang="en-US" sz="2400" dirty="0" smtClean="0"/>
              <a:t>Santina Melendez			Stephen Adrian</a:t>
            </a:r>
          </a:p>
          <a:p>
            <a:r>
              <a:rPr lang="en-US" sz="2400" dirty="0" smtClean="0"/>
              <a:t>Becky Montgomery			Doug Lieser</a:t>
            </a:r>
          </a:p>
          <a:p>
            <a:r>
              <a:rPr lang="en-US" sz="2400" dirty="0" smtClean="0"/>
              <a:t>John Riehle</a:t>
            </a:r>
          </a:p>
          <a:p>
            <a:r>
              <a:rPr lang="en-US" dirty="0" smtClean="0"/>
              <a:t>                                                                                                                                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smtClean="0"/>
              <a:t>St. Matthew’s Finances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371600"/>
            <a:ext cx="8534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PARISH PROGRAMS</a:t>
            </a:r>
          </a:p>
          <a:p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400" dirty="0" smtClean="0"/>
              <a:t>Owe Archdiocese $1.9 million.  Additionally, the Archdiocese provides $200,000 annually for educational school support.</a:t>
            </a:r>
          </a:p>
          <a:p>
            <a:r>
              <a:rPr lang="en-US" sz="2400" dirty="0" smtClean="0"/>
              <a:t> 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No other external debt.  Pay creditors on time.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Church operating expenses increased 55% over past 5 fiscal years.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Operating income has increased only 20%  (mostly non-envelope)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Parish dependent on extraordinary revenues to generate positive net income.</a:t>
            </a:r>
          </a:p>
          <a:p>
            <a:r>
              <a:rPr lang="en-US" sz="2400" dirty="0" smtClean="0"/>
              <a:t>                              </a:t>
            </a:r>
            <a:r>
              <a:rPr lang="en-US" dirty="0" smtClean="0"/>
              <a:t>                           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80987" y="509587"/>
          <a:ext cx="8582025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28600" y="533400"/>
          <a:ext cx="8582025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80987" y="509587"/>
          <a:ext cx="8582025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304800" y="533400"/>
          <a:ext cx="8582025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304800" y="457200"/>
          <a:ext cx="8582025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580</Words>
  <Application>Microsoft Office PowerPoint</Application>
  <PresentationFormat>On-screen Show (4:3)</PresentationFormat>
  <Paragraphs>160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ST. MATTHEW’S VIABILITY AND SUSTAINABILITY PLAN </vt:lpstr>
      <vt:lpstr>Slide 2</vt:lpstr>
      <vt:lpstr>Slide 3</vt:lpstr>
      <vt:lpstr>St. Matthew’s Finances </vt:lpstr>
      <vt:lpstr>Slide 5</vt:lpstr>
      <vt:lpstr>Slide 6</vt:lpstr>
      <vt:lpstr>Slide 7</vt:lpstr>
      <vt:lpstr>Slide 8</vt:lpstr>
      <vt:lpstr>Slide 9</vt:lpstr>
      <vt:lpstr>SCHOOL PROGRAMS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Securian Financial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ST. MATTHEW’S VIABILITY AND SUSTAINABILITY PLAN </dc:title>
  <dc:creator>Karen Thompson</dc:creator>
  <cp:lastModifiedBy>Karen Thompson</cp:lastModifiedBy>
  <cp:revision>50</cp:revision>
  <dcterms:created xsi:type="dcterms:W3CDTF">2010-11-23T13:52:18Z</dcterms:created>
  <dcterms:modified xsi:type="dcterms:W3CDTF">2010-12-06T04:13:26Z</dcterms:modified>
</cp:coreProperties>
</file>